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57" r:id="rId2"/>
    <p:sldId id="258" r:id="rId3"/>
    <p:sldId id="277" r:id="rId4"/>
    <p:sldId id="275" r:id="rId5"/>
    <p:sldId id="276" r:id="rId6"/>
    <p:sldId id="278" r:id="rId7"/>
    <p:sldId id="282" r:id="rId8"/>
    <p:sldId id="281" r:id="rId9"/>
    <p:sldId id="283" r:id="rId10"/>
    <p:sldId id="284" r:id="rId11"/>
    <p:sldId id="285" r:id="rId12"/>
    <p:sldId id="286" r:id="rId13"/>
    <p:sldId id="294" r:id="rId14"/>
    <p:sldId id="287" r:id="rId15"/>
    <p:sldId id="289" r:id="rId16"/>
    <p:sldId id="290" r:id="rId17"/>
    <p:sldId id="292" r:id="rId18"/>
    <p:sldId id="293" r:id="rId19"/>
    <p:sldId id="291" r:id="rId20"/>
    <p:sldId id="299" r:id="rId21"/>
    <p:sldId id="295" r:id="rId22"/>
    <p:sldId id="296" r:id="rId23"/>
    <p:sldId id="297" r:id="rId24"/>
    <p:sldId id="298" r:id="rId25"/>
    <p:sldId id="268" r:id="rId26"/>
    <p:sldId id="269" r:id="rId27"/>
    <p:sldId id="271" r:id="rId28"/>
    <p:sldId id="273" r:id="rId29"/>
    <p:sldId id="27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14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7657F-4F57-43AE-A708-563ECE66A22F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F793-CF47-4A05-B3AB-695B773EFD7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506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7657F-4F57-43AE-A708-563ECE66A22F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F793-CF47-4A05-B3AB-695B773EF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469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7657F-4F57-43AE-A708-563ECE66A22F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F793-CF47-4A05-B3AB-695B773EF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845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7657F-4F57-43AE-A708-563ECE66A22F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F793-CF47-4A05-B3AB-695B773EF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755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7657F-4F57-43AE-A708-563ECE66A22F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F793-CF47-4A05-B3AB-695B773EFD7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19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7657F-4F57-43AE-A708-563ECE66A22F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F793-CF47-4A05-B3AB-695B773EF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631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7657F-4F57-43AE-A708-563ECE66A22F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F793-CF47-4A05-B3AB-695B773EF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045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7657F-4F57-43AE-A708-563ECE66A22F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F793-CF47-4A05-B3AB-695B773EF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440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7657F-4F57-43AE-A708-563ECE66A22F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F793-CF47-4A05-B3AB-695B773EF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227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E3F7657F-4F57-43AE-A708-563ECE66A22F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D7F793-CF47-4A05-B3AB-695B773EF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671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7657F-4F57-43AE-A708-563ECE66A22F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F793-CF47-4A05-B3AB-695B773EF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767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3F7657F-4F57-43AE-A708-563ECE66A22F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6D7F793-CF47-4A05-B3AB-695B773EFD71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872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690858"/>
          </a:xfrm>
        </p:spPr>
        <p:txBody>
          <a:bodyPr>
            <a:normAutofit/>
          </a:bodyPr>
          <a:lstStyle/>
          <a:p>
            <a:r>
              <a:rPr lang="ru-RU" sz="1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РЕСПУБЛИКАНСКАЯ АВГУСТОВСКАЯ КОНФЕРЕНЦИЯ</a:t>
            </a:r>
            <a:endParaRPr lang="ru-RU" sz="1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59" y="1723697"/>
            <a:ext cx="7543801" cy="4145397"/>
          </a:xfrm>
        </p:spPr>
        <p:txBody>
          <a:bodyPr>
            <a:normAutofit fontScale="92500" lnSpcReduction="20000"/>
          </a:bodyPr>
          <a:lstStyle/>
          <a:p>
            <a:pPr algn="ctr"/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МЕЖДУНАРОДНОЙ КЛАССИФИКАЦИИ ФУНКЦИОНИРОВАНИЯ, ОГРАНИЧЕНИЙ ЖИЗНЕДЕЯТЕЛЬНОСТИ И ЗДОРОВЬЯ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РАЗРАБОТКИ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ИНДИВИДУАЛЬНО-РАЗВИВАЮЩЕЙ ПРОГРАММЫ РЕБЕНКА С ОГРАНИЧЕННЫМИ ВОЗМОЖНОСТЯМИ</a:t>
            </a:r>
          </a:p>
          <a:p>
            <a:pPr algn="ctr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КГУ «Кабинета психолого-педагогической коррекции №3» </a:t>
            </a:r>
            <a:r>
              <a:rPr lang="ru-RU" sz="16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Каратальского</a:t>
            </a:r>
            <a:r>
              <a:rPr lang="ru-RU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</a:p>
          <a:p>
            <a:pPr algn="r"/>
            <a:r>
              <a:rPr lang="ru-RU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«Управление образования области </a:t>
            </a:r>
            <a:r>
              <a:rPr lang="ru-RU" sz="16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</a:t>
            </a:r>
            <a:r>
              <a:rPr lang="kk-KZ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ісу</a:t>
            </a:r>
            <a:r>
              <a:rPr lang="ru-RU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r"/>
            <a:r>
              <a:rPr lang="kk-KZ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Исхакова Айгуль Нурлыбековна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50979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543713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 </a:t>
            </a:r>
            <a:r>
              <a:rPr lang="ru-RU" sz="1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ru-RU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беседы с мамой </a:t>
            </a:r>
            <a:r>
              <a:rPr lang="ru-RU" sz="18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Кемаля</a:t>
            </a:r>
            <a:r>
              <a:rPr lang="ru-RU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рамках МКФ (Активность и участие)</a:t>
            </a: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63440" y="956441"/>
            <a:ext cx="3703320" cy="4912654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4. Как ведет себя ребенок при стрессе: например, когда не выполняют просьб, чего-то не хочет делать, находится в незнакомой, непривычной, шумной или пугающей обстановке? (Он хнычет, закрывает уши, тащит меня за руку, типа пойдем отсюда).</a:t>
            </a:r>
          </a:p>
          <a:p>
            <a:r>
              <a:rPr lang="ru-RU" dirty="0"/>
              <a:t>5. Как справляется со стрессом: легко успокаивается, быстро адаптируется или долго плачет, капризничает, протестует (по времени). (Нет легко не успокаивается, он долго очень адаптируется, когда ездим к бабушке, капризничает).</a:t>
            </a:r>
          </a:p>
          <a:p>
            <a:r>
              <a:rPr lang="ru-RU" dirty="0"/>
              <a:t>6. Как вы можете успокоить ребенка при стрессе? Какое самое верное средство успокоения? (Я его обнимаю, вместе в телефоне смотрим мультфильм, целоваться не любит, вытирает сразу щеку).</a:t>
            </a:r>
          </a:p>
          <a:p>
            <a:r>
              <a:rPr lang="ru-RU" dirty="0"/>
              <a:t>7. Есть ли требования к ребенку? Как он их выполняет? Например,</a:t>
            </a:r>
          </a:p>
          <a:p>
            <a:r>
              <a:rPr lang="ru-RU" dirty="0"/>
              <a:t>«Нельзя», «Не трогай» или требование садится на горшок, есть ложкой </a:t>
            </a:r>
            <a:r>
              <a:rPr lang="ru-RU" dirty="0" err="1" smtClean="0"/>
              <a:t>ит.п</a:t>
            </a:r>
            <a:r>
              <a:rPr lang="ru-RU" dirty="0"/>
              <a:t>. (Да говорю нельзя, не трогай или убираю по дальше объект его внимания, он умеет кушать ложкой, руками он не есть боится замарать).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822960" y="1103586"/>
            <a:ext cx="3703320" cy="4765508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1. Выполняет ли осознанно ваши просьбы и требования (словесно или жестами) «Дай маме (папе)», «Принеси», «Положи на»? </a:t>
            </a:r>
            <a:r>
              <a:rPr lang="ru-RU" i="1" dirty="0"/>
              <a:t>(Нет он не реагирует на просьбы и не выполняет их).</a:t>
            </a:r>
            <a:endParaRPr lang="ru-RU" dirty="0"/>
          </a:p>
          <a:p>
            <a:r>
              <a:rPr lang="ru-RU" dirty="0"/>
              <a:t>2. Есть ли у ребенка распорядок дня? Следует ли ребенок ему? (кушает, ложится спать, идет на прогулку, когда приходит время для этого) или сопротивляется? </a:t>
            </a:r>
            <a:r>
              <a:rPr lang="ru-RU" i="1" dirty="0"/>
              <a:t>(Нет у ребенка распорядка дня, он у нас без режима.  Он спать ложится очень поздно, в обед спит от силы 1 час, на прогулке быстро устает, на детской площадке не играет, боится горки, батутов).</a:t>
            </a:r>
            <a:endParaRPr lang="ru-RU" dirty="0"/>
          </a:p>
          <a:p>
            <a:r>
              <a:rPr lang="ru-RU" dirty="0"/>
              <a:t>3. Как ребенок реагирует на изменения в распорядке дня (неожиданные изменения в привычной рутине) </a:t>
            </a:r>
            <a:r>
              <a:rPr lang="ru-RU" i="1" dirty="0"/>
              <a:t>(Никак).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745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732899"/>
          </a:xfrm>
        </p:spPr>
        <p:txBody>
          <a:bodyPr>
            <a:norm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 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беседы с мамой </a:t>
            </a:r>
            <a:r>
              <a:rPr lang="ru-RU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Кемаля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рамках МКФ (Активность и участие)</a:t>
            </a: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2960" y="945931"/>
            <a:ext cx="3703320" cy="4923163"/>
          </a:xfrm>
        </p:spPr>
        <p:txBody>
          <a:bodyPr>
            <a:normAutofit fontScale="55000" lnSpcReduction="20000"/>
          </a:bodyPr>
          <a:lstStyle/>
          <a:p>
            <a:r>
              <a:rPr lang="ru-RU" sz="2500" b="1" dirty="0"/>
              <a:t>3. Коммуникация (d3):</a:t>
            </a:r>
          </a:p>
          <a:p>
            <a:r>
              <a:rPr lang="ru-RU" sz="2200" dirty="0"/>
              <a:t>1. Откликается на имя? (Не реагирует на свое имя)</a:t>
            </a:r>
          </a:p>
          <a:p>
            <a:r>
              <a:rPr lang="ru-RU" sz="2200" dirty="0"/>
              <a:t>2. Смотрит туда, куда вы показываете пальцем, обращаясь «Смотри</a:t>
            </a:r>
          </a:p>
          <a:p>
            <a:r>
              <a:rPr lang="ru-RU" sz="2200" dirty="0"/>
              <a:t>сюда»? (Нет, он как будто меня не слышит.)</a:t>
            </a:r>
          </a:p>
          <a:p>
            <a:r>
              <a:rPr lang="ru-RU" sz="2200" dirty="0"/>
              <a:t>3. Часто малыш сам обращается к вам, просит, что бы посмотрели, поиграли с ним? (Нет не обращается, он может сам по себе играть, и никто ему не нужен.)</a:t>
            </a:r>
          </a:p>
          <a:p>
            <a:r>
              <a:rPr lang="ru-RU" sz="2200" dirty="0"/>
              <a:t>4. Понимает мимику, интонацию? Какие жесты понимает? Какие жесты использует в общении и взаимодействии? (на мимику не реагирует, он не понимает жесты, не использует жесты)</a:t>
            </a:r>
          </a:p>
          <a:p>
            <a:r>
              <a:rPr lang="ru-RU" sz="2200" dirty="0"/>
              <a:t>5. Понимает просьбы «Где мама, папа…?» «Покажи носик, глазки…»</a:t>
            </a:r>
          </a:p>
          <a:p>
            <a:r>
              <a:rPr lang="ru-RU" sz="2200" dirty="0"/>
              <a:t>«Дай </a:t>
            </a:r>
            <a:r>
              <a:rPr lang="ru-RU" sz="2200" dirty="0" err="1"/>
              <a:t>ав-ав</a:t>
            </a:r>
            <a:r>
              <a:rPr lang="ru-RU" sz="2200" dirty="0"/>
              <a:t> (собачку) машинку…» (Носик, глазки не показывает, не подаст машинку, а вот где мама он может в мою сторону повернуть голову).</a:t>
            </a:r>
          </a:p>
          <a:p>
            <a:r>
              <a:rPr lang="ru-RU" sz="2200" dirty="0"/>
              <a:t>6. Какие слова говорит, обращаясь к вам? (Не говорит)</a:t>
            </a:r>
          </a:p>
          <a:p>
            <a:r>
              <a:rPr lang="ru-RU" sz="2200" dirty="0"/>
              <a:t>7. Может поддержать диалог (разговор по очереди) словами, звуками, жестами (Разговор это – взрослый обратился словом, звуком, жестом, мимикой – ребенок ответил (словом звуком…), взрослый отреагировал –ребенок ответил) (Нет).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63440" y="945931"/>
            <a:ext cx="3703320" cy="4923164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/>
              <a:t>4. Забота о собственном теле и здоровье (d5):</a:t>
            </a:r>
            <a:endParaRPr lang="ru-RU" dirty="0"/>
          </a:p>
          <a:p>
            <a:r>
              <a:rPr lang="ru-RU" dirty="0"/>
              <a:t>1. Как умывается ребенок: что может сама, что делаете вы? </a:t>
            </a:r>
            <a:r>
              <a:rPr lang="ru-RU" i="1" dirty="0"/>
              <a:t>(Зубы чистить, руки и лицо умыть, я его полностью купаю)</a:t>
            </a:r>
            <a:endParaRPr lang="ru-RU" dirty="0"/>
          </a:p>
          <a:p>
            <a:r>
              <a:rPr lang="ru-RU" dirty="0"/>
              <a:t>2. Может ли ребенок чистить зубы, причесываться, чистить нос? </a:t>
            </a:r>
            <a:r>
              <a:rPr lang="ru-RU" i="1" dirty="0"/>
              <a:t>(чистить зубы умеет, нос чистить не умеет, я его причесываю).</a:t>
            </a:r>
            <a:endParaRPr lang="ru-RU" dirty="0"/>
          </a:p>
          <a:p>
            <a:r>
              <a:rPr lang="ru-RU" dirty="0"/>
              <a:t>3. Как пользуется туалетом (по большому и маленькому»: не просится, но реагирует или не реагирует на мокрое; сигнализирует о нужде – каким образом, спокойно высаживается на горшок, сам просится, но нуждается в снимании и одевании штанишек, самостоятельно ходит в туалет. (</a:t>
            </a:r>
            <a:r>
              <a:rPr lang="ru-RU" i="1" dirty="0"/>
              <a:t>Он просится в туалет может подбежать и хныкать, на мокрое реагирует чутко, штанишки сам не снимает и не одевает, самостоятельно не ходит в туалет)</a:t>
            </a:r>
            <a:endParaRPr lang="ru-RU" dirty="0"/>
          </a:p>
          <a:p>
            <a:r>
              <a:rPr lang="ru-RU" dirty="0"/>
              <a:t>4. Может сам раздеться, одеться. Что может сам снять, одеть? Помогает ли при одевании (протягивает руку, ногу)? </a:t>
            </a:r>
            <a:r>
              <a:rPr lang="ru-RU" i="1" dirty="0"/>
              <a:t>(Сам не одевается и не раздевается, да может протягивать руку или ногу).</a:t>
            </a:r>
            <a:endParaRPr lang="ru-RU" dirty="0"/>
          </a:p>
          <a:p>
            <a:r>
              <a:rPr lang="ru-RU" dirty="0"/>
              <a:t>5. Самостоятельно ли кушает: рукой, ложкой. Пьет сам из чашки? </a:t>
            </a:r>
            <a:r>
              <a:rPr lang="ru-RU" i="1" dirty="0"/>
              <a:t>(Да самостоятельно может, когда захочет по настроению).</a:t>
            </a:r>
            <a:endParaRPr lang="ru-RU" dirty="0"/>
          </a:p>
          <a:p>
            <a:r>
              <a:rPr lang="ru-RU" dirty="0"/>
              <a:t>Нуждается в кормлении и питье? Насколько и каким образом? Какую пищу ест (протертую, мягкую?) </a:t>
            </a:r>
            <a:r>
              <a:rPr lang="ru-RU" i="1" dirty="0"/>
              <a:t>(Да иногда кормлю с ложки, особенно когда болеет, он может кушать яблоко я ему не тру овощи и фрукты из мяса любит только курицу, другое мясо не ест).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048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680348"/>
          </a:xfrm>
        </p:spPr>
        <p:txBody>
          <a:bodyPr>
            <a:norm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 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беседы с мамой </a:t>
            </a:r>
            <a:r>
              <a:rPr lang="ru-RU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Кемаля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рамках МКФ (Активность и участие)</a:t>
            </a: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2960" y="966953"/>
            <a:ext cx="3703320" cy="4902141"/>
          </a:xfrm>
        </p:spPr>
        <p:txBody>
          <a:bodyPr>
            <a:normAutofit fontScale="55000" lnSpcReduction="20000"/>
          </a:bodyPr>
          <a:lstStyle/>
          <a:p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Межличностное взаимодействие (d7):</a:t>
            </a:r>
          </a:p>
          <a:p>
            <a:r>
              <a:rPr lang="ru-RU" dirty="0"/>
              <a:t>1. Ваш ребенок общительный? Проявляет интерес к людям и инициативу в общении? Любит общаться с людьми? (Нет, общение он не приветствует)</a:t>
            </a:r>
          </a:p>
          <a:p>
            <a:r>
              <a:rPr lang="ru-RU" dirty="0"/>
              <a:t>2. Ваш ребенок ласковый? Нравиться прижиматься. обниматься, целоваться? (Да он достаточно ласковый, я его обнимаю, он может ко мне прижиматься, целоваться не любит).</a:t>
            </a:r>
          </a:p>
          <a:p>
            <a:r>
              <a:rPr lang="ru-RU" dirty="0"/>
              <a:t>3. Любит внимание, чтобы хвалили, одобряли? (мне кажется ему все равно, хвалят его или нет).</a:t>
            </a:r>
          </a:p>
          <a:p>
            <a:r>
              <a:rPr lang="ru-RU" dirty="0"/>
              <a:t>4. Обращается за поддержкой и помощью? (При необходимости, когда не может, достать какой-нибудь предмет или пить, когда хочет).</a:t>
            </a:r>
          </a:p>
          <a:p>
            <a:r>
              <a:rPr lang="ru-RU" dirty="0"/>
              <a:t>5. Различает своих и чужих? Боится, стесняется, присматривается к незнакомцу? (Да различает своих и чужих, не присматривается к ним и не любит, когда приходят чужие, начинает хныкать до тех пор, пока они не уйдут).</a:t>
            </a:r>
          </a:p>
          <a:p>
            <a:r>
              <a:rPr lang="ru-RU" dirty="0"/>
              <a:t>6. По- разному относится к окружающим? Кто-то нравится, любит, предпочитает больше, меньше? Какие отношения с членами семьи? (Любит брата старшего, он к нему прижимается, видимо скучает, так как он живет с бабушкой).</a:t>
            </a:r>
          </a:p>
          <a:p>
            <a:r>
              <a:rPr lang="ru-RU" dirty="0"/>
              <a:t>7. По- разному ведет себя со взрослыми (близкими и незнакомыми, мамой и папой, молодыми и старшими) Понимает и ведет себя соответственно в различных ситуациях. (Не всегда понимает ситуацию, ведет себя по -разному).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63440" y="966953"/>
            <a:ext cx="3703320" cy="4902142"/>
          </a:xfrm>
        </p:spPr>
        <p:txBody>
          <a:bodyPr>
            <a:normAutofit fontScale="55000" lnSpcReduction="20000"/>
          </a:bodyPr>
          <a:lstStyle/>
          <a:p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Основные жизненные сферы (d8)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/>
              <a:t>1. Проявляет ли интерес и внимание к сверстникам? (</a:t>
            </a:r>
            <a:r>
              <a:rPr lang="ru-RU" i="1" dirty="0"/>
              <a:t>Нет)</a:t>
            </a:r>
            <a:endParaRPr lang="ru-RU" dirty="0"/>
          </a:p>
          <a:p>
            <a:r>
              <a:rPr lang="ru-RU" dirty="0"/>
              <a:t>2. Наблюдает за их игрой, играет рядом, включается в совместную игру (эмоциональную, подвижную, с игрушками)? </a:t>
            </a:r>
            <a:r>
              <a:rPr lang="ru-RU" i="1" dirty="0"/>
              <a:t>(Он не любит подвижные игры, эмоционально никак не реагирует, даже не детской площадке не играет с детьми).</a:t>
            </a:r>
            <a:endParaRPr lang="ru-RU" dirty="0"/>
          </a:p>
          <a:p>
            <a:r>
              <a:rPr lang="ru-RU" dirty="0"/>
              <a:t>3. Посещает детский центр, детский сад? Адаптация к нему. Включается ли в режим </a:t>
            </a:r>
            <a:r>
              <a:rPr lang="ru-RU" dirty="0" err="1"/>
              <a:t>дет.учреждения</a:t>
            </a:r>
            <a:r>
              <a:rPr lang="ru-RU" dirty="0"/>
              <a:t>, выполняет требования и правила? </a:t>
            </a:r>
            <a:r>
              <a:rPr lang="ru-RU" i="1" dirty="0"/>
              <a:t>(Нет не посещает детский сад, он у нас без режимный</a:t>
            </a:r>
            <a:r>
              <a:rPr lang="ru-RU" i="1" dirty="0" smtClean="0"/>
              <a:t>).</a:t>
            </a:r>
            <a:r>
              <a:rPr lang="ru-RU" i="1" dirty="0"/>
              <a:t> </a:t>
            </a:r>
            <a:endParaRPr lang="ru-RU" dirty="0"/>
          </a:p>
          <a:p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Общественная жизнь (d9)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/>
              <a:t>1. Посещает ли детскую площадку, парк, магазины, кино и театры, праздники? Могут осуществлять поездки? - Без затруднений или с проблемами? </a:t>
            </a:r>
            <a:r>
              <a:rPr lang="ru-RU" i="1" dirty="0"/>
              <a:t>(Да мы ходим на детскую площадку, он с детьми не вступает в контакт, бывают дети, когда сами подходят к нему он отворачивается и не проявляет желания общения с ними, с горки не катается, на батуте не прыгает, не бегает, в магазин, когда ходим, если очередь есть он начинает хныкать, ему надо скорее покинуть магазин, на дни рождения детей не ходим, музыку громкую не любит). С поездкой у нас трудности он не любит ездить в автобусах, поэтому ПМПК проходить просим дядю на машине свозить это тоже для нас проблематично.</a:t>
            </a:r>
            <a:endParaRPr lang="ru-RU" dirty="0"/>
          </a:p>
          <a:p>
            <a:r>
              <a:rPr lang="ru-RU" dirty="0"/>
              <a:t>2. Какие затруднения и проблемы в посещении? Как родители решают их? </a:t>
            </a:r>
            <a:r>
              <a:rPr lang="ru-RU" i="1" dirty="0"/>
              <a:t>(Он не любит шумные и веселые детские компании его это раздражает, поэтому мы особо никуда не ходим).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1137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680348"/>
          </a:xfrm>
        </p:spPr>
        <p:txBody>
          <a:bodyPr>
            <a:norm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 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беседы с мамой </a:t>
            </a:r>
            <a:r>
              <a:rPr lang="ru-RU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Кемаля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рамках МКФ (Активность и участие)</a:t>
            </a: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2960" y="966953"/>
            <a:ext cx="3703320" cy="5444357"/>
          </a:xfrm>
        </p:spPr>
        <p:txBody>
          <a:bodyPr>
            <a:normAutofit fontScale="25000" lnSpcReduction="20000"/>
          </a:bodyPr>
          <a:lstStyle/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Крупная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моторика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Поддержание положения тела</a:t>
            </a:r>
          </a:p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может лежать на спине, животе, на лев., прав. боку (да)</a:t>
            </a:r>
          </a:p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может сидеть с вытянутыми ногами, со спущенными со стула ногами,</a:t>
            </a:r>
          </a:p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коленях (да)</a:t>
            </a:r>
          </a:p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может стоять у опоры, за ручку, самостоятельно (за ручку)</a:t>
            </a:r>
          </a:p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Переход из одного положения тела в другое</a:t>
            </a:r>
          </a:p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переворачивается со спины на живот и наоборот (да)</a:t>
            </a:r>
          </a:p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встает из положения лежа, сидя на колени (да)</a:t>
            </a:r>
          </a:p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встает из положения сидя на ноги, держась за опору (Да)</a:t>
            </a:r>
          </a:p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встает самостоятельно (нет)</a:t>
            </a:r>
          </a:p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забирается на диван, слезает с него и с кровати (да)</a:t>
            </a:r>
          </a:p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-садится из положения стоя (приседает) (да)</a:t>
            </a:r>
          </a:p>
          <a:p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63440" y="966953"/>
            <a:ext cx="3703320" cy="4902142"/>
          </a:xfrm>
        </p:spPr>
        <p:txBody>
          <a:bodyPr>
            <a:no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Перемещение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перекатывается телом (нет)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Тонкая моторика: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Манипулирование с предметами (да)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Бимануальная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активность (использование правой и левой руки в действия с предметами) (да)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333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окружающей среды (е)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ru-RU" sz="2600" b="1" dirty="0">
                <a:latin typeface="Times New Roman" panose="02020603050405020304" pitchFamily="18" charset="0"/>
                <a:ea typeface="Calibri" panose="020F0502020204030204" pitchFamily="34" charset="0"/>
              </a:rPr>
              <a:t>. Поддержка и взаимосвязи(е2)</a:t>
            </a:r>
            <a:endParaRPr lang="ru-RU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1. Помогают ли члены семьи в уходе, воспитании, развитии ребенка? (Да, когда необходимо оказывают помощь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2. Имеются ли знакомые, соседи, родственники, друзья, которые поддерживают и помогают семье? (Да, моя мама, старший сын, подруга и одна соседка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63440" y="1845733"/>
            <a:ext cx="3703320" cy="4023361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600" b="1" dirty="0">
                <a:latin typeface="Times New Roman" panose="02020603050405020304" pitchFamily="18" charset="0"/>
                <a:ea typeface="Calibri" panose="020F0502020204030204" pitchFamily="34" charset="0"/>
              </a:rPr>
              <a:t>3. Установки(е4)</a:t>
            </a:r>
            <a:endParaRPr lang="ru-RU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1. Как относятся к ребенку члены семьи, родственники? Какого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стиля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подходов в воспитании придерживаются родители, другие члены семьи? (отношение родственников к ребенку доброжелательное,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гиперопека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2. Как относится к ребенку ближайшее окружение семьи: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родственники,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соседи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знакомые и друзья, незнакомые люди, дети в общественных местах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(магазине, транспорте, развлекательном центре и пр.). (Знакомые нормально относятся, а не знакомые все время удивляются, иногда выражают свое недовольство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628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512182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беседы с родителями по МКФ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2960" y="1103586"/>
            <a:ext cx="3703320" cy="4765508"/>
          </a:xfrm>
        </p:spPr>
        <p:txBody>
          <a:bodyPr>
            <a:normAutofit fontScale="92500" lnSpcReduction="10000"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проблемы: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применение знаний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(d1)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требует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постоянную стимуляцию, стереотипичность – 2 б.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задачи и указания (d2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Выполняет не с 1 раза (по желанию), требует повтора инструкции (3-4 раза) – 3 б</a:t>
            </a:r>
            <a:r>
              <a:rPr lang="kk-K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постоянно хнычет.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d3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устанавливает зрительный контакт-3б.,  моторные действия не повторяет -2б, диалог не поддерживает -3б.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Крупная моторика (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соответствует возрастной норме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Забота о собственном теле и здоровье (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d5)- не одевается, не раздевается -2б.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Межличностное взаимодействие (d7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–ребенок не любит общение- 2б., на одобрение и похвалу не реагирует -2б.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dirty="0"/>
              <a:t> 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жизненные сферы (d8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)- не проявляет интерес и внимание к сверстникам-2б., на детской площадке не любит играть-2б., подвижные игры не любит и не выражает эмоции – 2б.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Общественная жизнь (d9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)- ребенок не любит общественный транспорт, скопление людей в магазине, не проявляет интереса к детской площадке- 3б.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63440" y="1103586"/>
            <a:ext cx="3703320" cy="4765509"/>
          </a:xfrm>
        </p:spPr>
        <p:txBody>
          <a:bodyPr>
            <a:normAutofit fontScale="92500" lnSpcReduction="10000"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Благоприятные факторы и барьеры: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родители поощряют стероетипичность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родители не пресекают  его такое поведение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мама старается вести работу речь подкреплять жестом «Дай», «На»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и.т.д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родители купили велосипед 3-х колесный, но у него страх садится на него.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родители считают его еще маленьким, чтобы он это делал самостоятельно.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любит брата, проявляет ласку.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мама переживает, что он не проявляет интерес к сверстникам, не любит подвижные игры.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родители испытывают трудности поездки с ним в общественном транспорте, стараются возить на такси или пешком.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518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512182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беседы с родителями по МКФ факторы окружающей среды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2960" y="1103586"/>
            <a:ext cx="3703320" cy="4765508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проблемы: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Поддержка и взаимосвязи(е2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 -0б.</a:t>
            </a:r>
          </a:p>
          <a:p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Установки(е4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 1б.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63440" y="1103586"/>
            <a:ext cx="3703320" cy="4765509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Благоприятные факторы и барьеры: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-нет барьеров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Гиперопека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 стороны родителей</a:t>
            </a:r>
          </a:p>
        </p:txBody>
      </p:sp>
    </p:spTree>
    <p:extLst>
      <p:ext uri="{BB962C8B-B14F-4D97-AF65-F5344CB8AC3E}">
        <p14:creationId xmlns:p14="http://schemas.microsoft.com/office/powerpoint/2010/main" val="60786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4380" y="430924"/>
            <a:ext cx="7543800" cy="9774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Опросник </a:t>
            </a:r>
            <a:r>
              <a:rPr lang="ru-RU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«Сенсорный профиль»</a:t>
            </a:r>
            <a:r>
              <a:rPr lang="ru-RU" sz="105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05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60120" y="1131029"/>
            <a:ext cx="3703320" cy="4880887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Тактильная чувствительность.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Кемаль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слишком чувствителен к обычным тактильным воздействиям. Не переносит поцелуев, ощущению мокрого или грязного на одежде или коже. Избегает прикосновения к определенным текстурам или поверхностям, например, к шероховатой поверхности, или пройти по песку, или по каменистой почве. Выражает протест против одежды, например, против новой куртки с капюшоном, еще и шарфа. Разборчив в еде, предпочитает еду кусочками, не любит еду из фарша, любит яблоки огурцы, бананы, нарезанные кусочками, тертую еду не любит. Прячет и защищает свои руки от прикосновения, избегает игр и занятий, в которых можно испачкаться (пластилин, песок, рисование пальцами). Чрезвычайно брезглив, торопится скорее вымыть едва запачкавшиеся руки. Не может самостоятельно одеваться.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63440" y="1131029"/>
            <a:ext cx="3703320" cy="473806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Вестибулярная система 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Избегает проявления активности на детских площадках, например, раскачивания, кружения, съезжания с горки, прыгать на батуте. Медленно и осторожно двигается, часто просто сидит на месте, остерегаясь всякой опасности. Боится лазать или подниматься вверх, неуверенно поднимается и спускается по ступенькам, что заставляет его крепко держаться за перила, избегает ходьбы по краю тротуара или спрыгивания вниз даже с небольшой высоты. Пугается, когда находится вниз головой или голова вращается, перемещается вверх-вниз, наклоняется в сторону.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Боится упасть, даже если на самом деле такой угрозы не существует; от страха сразу хватается за взрослого.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1887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512182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</a:t>
            </a:r>
            <a:r>
              <a:rPr lang="ru-RU" sz="1600" dirty="0" smtClean="0"/>
              <a:t>  </a:t>
            </a: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</a:rPr>
              <a:t>о</a:t>
            </a: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просника 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«Сенсорный профиль»</a:t>
            </a:r>
            <a:r>
              <a:rPr lang="ru-RU" sz="9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9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2960" y="945931"/>
            <a:ext cx="3703320" cy="5423338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Проприоцептивная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чувствительность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Избегает движений, связанных с преодолением собственного веса, например, бегать, прыгать, ползать, крутиться, скакать и других физических действий, которые способствуют сильным ощущениям в мышцах. Разборчив в еде.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</a:rPr>
              <a:t>Зрение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Избегает прямого зрительного контакта. Испытывает дискомфорт или перегружается при виде движущихся объектов или людей. Не может точно поймать мяч в руки, часто промахивается, когда бьет по мячу ногой.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Слух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Боится (и испытывает выраженный дискомфорт) внезапных громких и резких звуков, таких как гром, сигнал пожарной тревоги, сирены или звук лопнувшего воздушного шарика.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Не любит определенных звуков: работающих электроприборов (миксера, пылесоса), не любит, когда громко работает телевизор. Не проявляет интереса и внимания к тому, что говорят, не вслушивается, не замечает обращенной речи.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2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63440" y="945931"/>
            <a:ext cx="3703320" cy="5213131"/>
          </a:xfrm>
        </p:spPr>
        <p:txBody>
          <a:bodyPr>
            <a:normAutofit fontScale="55000" lnSpcReduction="20000"/>
          </a:bodyPr>
          <a:lstStyle/>
          <a:p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Интерпретация результатов опросника «Сенсорный профиль»</a:t>
            </a:r>
          </a:p>
          <a:p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Дисфункция тактильной чувствительности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Ребенок с тактильной сверхчувствительностью (избегание сенсорного восприятия – тактильная защита при пассивном и активном прикосновении).</a:t>
            </a:r>
          </a:p>
          <a:p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Дисфункция вестибулярной системы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Ребенок с повышенной чувствительностью вестибулярной системы: нетерпимость к любому движению и с гравитационной неуверенностью.</a:t>
            </a:r>
          </a:p>
          <a:p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Дисфункция </a:t>
            </a:r>
            <a:r>
              <a:rPr lang="ru-RU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проприоцептивной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чувствительности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Ребенок с недостаточной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проприоцептивной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чувствительностью</a:t>
            </a:r>
          </a:p>
          <a:p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Зрительная дисфункция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Ребенок с плохой зрительно-моторной координацией.</a:t>
            </a:r>
          </a:p>
          <a:p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Слуховая дисфункция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Ребенок с повышенной чувствительностью к звуковым стимулам.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06918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184843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Оценка выполнение деятельности (</a:t>
            </a:r>
            <a:r>
              <a:rPr lang="en-US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COMP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en-US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оценка степени выполнения, важности и удовлетворенности навыком вашего ребенка</a:t>
            </a:r>
            <a:r>
              <a:rPr lang="ru-RU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7140778"/>
              </p:ext>
            </p:extLst>
          </p:nvPr>
        </p:nvGraphicFramePr>
        <p:xfrm>
          <a:off x="746235" y="2053401"/>
          <a:ext cx="7620526" cy="3435096"/>
        </p:xfrm>
        <a:graphic>
          <a:graphicData uri="http://schemas.openxmlformats.org/drawingml/2006/table">
            <a:tbl>
              <a:tblPr firstRow="1" firstCol="1" bandRow="1"/>
              <a:tblGrid>
                <a:gridCol w="1300733">
                  <a:extLst>
                    <a:ext uri="{9D8B030D-6E8A-4147-A177-3AD203B41FA5}">
                      <a16:colId xmlns:a16="http://schemas.microsoft.com/office/drawing/2014/main" val="2734658525"/>
                    </a:ext>
                  </a:extLst>
                </a:gridCol>
                <a:gridCol w="2035609">
                  <a:extLst>
                    <a:ext uri="{9D8B030D-6E8A-4147-A177-3AD203B41FA5}">
                      <a16:colId xmlns:a16="http://schemas.microsoft.com/office/drawing/2014/main" val="3826630759"/>
                    </a:ext>
                  </a:extLst>
                </a:gridCol>
                <a:gridCol w="1852175">
                  <a:extLst>
                    <a:ext uri="{9D8B030D-6E8A-4147-A177-3AD203B41FA5}">
                      <a16:colId xmlns:a16="http://schemas.microsoft.com/office/drawing/2014/main" val="882477194"/>
                    </a:ext>
                  </a:extLst>
                </a:gridCol>
                <a:gridCol w="2432009">
                  <a:extLst>
                    <a:ext uri="{9D8B030D-6E8A-4147-A177-3AD203B41FA5}">
                      <a16:colId xmlns:a16="http://schemas.microsoft.com/office/drawing/2014/main" val="32401664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Навык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Выполнение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Как выполняет навык ваш ребенок?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Важность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сколько этот навык важен для развития вашего ребенка?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Удовлетворенность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Насколько вы удовлетворены выполнением этого навыка?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35905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Понимание речи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0 1 </a:t>
                      </a:r>
                      <a:r>
                        <a:rPr lang="ru-RU" sz="14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0 3 4 5 6 7 8 9 10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0 1 2 0 3 4 5 6 7 8 9 </a:t>
                      </a:r>
                      <a:r>
                        <a:rPr lang="ru-RU" sz="14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1 2 0 3 4 5 6 7 8 9 10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56421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Установление зрительного контакта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1 2 0 3 4 5 6 7 8 9 10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0 1 2 0 3 4 5 6 7 8 9 </a:t>
                      </a:r>
                      <a:r>
                        <a:rPr lang="ru-RU" sz="14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1 2 0 3 4 5 6 7 8 9 10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39629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Реагировать на свое имя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1 2 0 3 4 5 6 7 8 9 10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0 1 2 0 3 4 5 6 7 8 9 </a:t>
                      </a:r>
                      <a:r>
                        <a:rPr lang="ru-RU" sz="14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1 2 0 3 4 5 6 7 8 9 10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88539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Навыки коммуникации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1 2 0 3 4 5 6 7 8 9 10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0 1 2 0 3 4 5 6 7 8 9 </a:t>
                      </a:r>
                      <a:r>
                        <a:rPr lang="ru-RU" sz="14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1 2 0 3 4 5 6 7 8 9 10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2202274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38723" y="-295350"/>
            <a:ext cx="580770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Оценка выполнения деятельности (</a:t>
            </a:r>
            <a:r>
              <a:rPr kumimoji="0" lang="en-US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</a:t>
            </a: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ru-RU" alt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480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753920"/>
          </a:xfrm>
        </p:spPr>
        <p:txBody>
          <a:bodyPr>
            <a:normAutofit/>
          </a:bodyPr>
          <a:lstStyle/>
          <a:p>
            <a:pPr algn="ctr"/>
            <a:r>
              <a:rPr lang="kk-KZ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Социально-педагогическая модель реабилитации детей с ограниченными возможностями в условиях КППК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 взгляд на проблему ранней помощи детям с ограниченными возможностями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 участие всех специалистов в области коррекции. При этом деятельность специалистов, приобретает свою специфику. Помимо решения своих узкопрофессиональных задач важным становится целостное «видение» модели психолого-педагогического сопровождения ребёнка. Нашим объектом является ребёнок раннего возраста с особыми потребностями и ограниченными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возможностями.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проблем «особого» ребёнка затрудняется ещё и ранним возрастом. Педагог-психолог, учитель-дефектолог, учитель-логопед, активно привлекаются к созданию условий для развития компенсаторных механизмов - старта адаптации, развития и социализации </a:t>
            </a:r>
          </a:p>
        </p:txBody>
      </p:sp>
    </p:spTree>
    <p:extLst>
      <p:ext uri="{BB962C8B-B14F-4D97-AF65-F5344CB8AC3E}">
        <p14:creationId xmlns:p14="http://schemas.microsoft.com/office/powerpoint/2010/main" val="8884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627796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Предварительное заключение ведущего специалиста.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59" y="1198179"/>
            <a:ext cx="7543801" cy="4670915"/>
          </a:xfrm>
        </p:spPr>
        <p:txBody>
          <a:bodyPr>
            <a:normAutofit/>
          </a:bodyPr>
          <a:lstStyle/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Кемаль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года и 5 м.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выраженные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с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коммуникации.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отстает в развитии познавательной и предметной деятельности,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понимания и собственной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речи.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Отмечаются проблемы сенсорной интеграции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фиксация на получении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вестибулярных, слуховых,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проприоцептивных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ощущений,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наблюдается неловкость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крупной моторики. У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Кемаля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сформированы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 самообслуживания.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Рекомендации: участие в командной оценке психолога (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коммуникация,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сенсорной интеграции), педагога ЛФК (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крупная моторика),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социального педагога (навыки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самообслуживания); </a:t>
            </a:r>
          </a:p>
        </p:txBody>
      </p:sp>
    </p:spTree>
    <p:extLst>
      <p:ext uri="{BB962C8B-B14F-4D97-AF65-F5344CB8AC3E}">
        <p14:creationId xmlns:p14="http://schemas.microsoft.com/office/powerpoint/2010/main" val="360482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449120"/>
          </a:xfrm>
        </p:spPr>
        <p:txBody>
          <a:bodyPr>
            <a:normAutofit fontScale="90000"/>
          </a:bodyPr>
          <a:lstStyle/>
          <a:p>
            <a:r>
              <a:rPr lang="kk-KZ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ІІІ-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этап.  Междисциплинарнарная  командная  оценка. Протокол К/О в рамках МКФ</a:t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Ф.И.ребенка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Яконов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Кемаль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года и 5 м.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977277" y="1794852"/>
          <a:ext cx="5233895" cy="4125547"/>
        </p:xfrm>
        <a:graphic>
          <a:graphicData uri="http://schemas.openxmlformats.org/drawingml/2006/table">
            <a:tbl>
              <a:tblPr firstRow="1" firstCol="1" bandRow="1"/>
              <a:tblGrid>
                <a:gridCol w="2810988">
                  <a:extLst>
                    <a:ext uri="{9D8B030D-6E8A-4147-A177-3AD203B41FA5}">
                      <a16:colId xmlns:a16="http://schemas.microsoft.com/office/drawing/2014/main" val="2106322113"/>
                    </a:ext>
                  </a:extLst>
                </a:gridCol>
                <a:gridCol w="2422907">
                  <a:extLst>
                    <a:ext uri="{9D8B030D-6E8A-4147-A177-3AD203B41FA5}">
                      <a16:colId xmlns:a16="http://schemas.microsoft.com/office/drawing/2014/main" val="406330226"/>
                    </a:ext>
                  </a:extLst>
                </a:gridCol>
              </a:tblGrid>
              <a:tr h="1433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 обследования</a:t>
                      </a:r>
                    </a:p>
                  </a:txBody>
                  <a:tcPr marL="50989" marR="5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Поведение ребенка</a:t>
                      </a:r>
                    </a:p>
                  </a:txBody>
                  <a:tcPr marL="50989" marR="5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3593482"/>
                  </a:ext>
                </a:extLst>
              </a:tr>
              <a:tr h="38793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.Коммуникация и взаимодействие. Эмоциональные реакции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1.Как реагирует на незнакомую обстановку (плачет, тревога, напряжение, прижимается к маме, с интересом (к людям, игрушкам).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Отклик на имя</a:t>
                      </a: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улыбается в ответ на ласковое обращение, отвечает на приветствие. Педагог зовет по имени ребенка до 3-х раз (с интервалами). Если ребенок не откликается просим маму позвать ребенка по имени до 3-х раз.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приглашает ребенка в приветственный круг. 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Кемаль, привет (педагог машет рукой)!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«Будем танцевать!» - педагог предлагает ребенку под музыку выполнить движения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Свободная деятельность 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Ребенку предлагается выбрать материал самостоятельно.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принимать решение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MinionPro-Regular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MinionPro-Regular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MinionPro-Regular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89" marR="5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Ребенок спокоен, не плачет, вступает в контакт с педагогом. Зрительный контакт с педагогом не устанавливает. К маме не прижимается, к игрушкам интерес не проявляет.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имя не откликнулся педагогу, и не повернулся, когда мама позвала при подкреплении жестом и достаточно громко.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Движение под музыку за педагогом не повторяет, уходит.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проявляет намеренность в коммуникации. В контакт с новыми людьми не вступает. Избирателен.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Возвращается к корзине с кубиками и начинает их выстраивать в ряд.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989" marR="5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9380053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48399"/>
            <a:ext cx="203132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Ф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	</a:t>
            </a:r>
            <a:endParaRPr kumimoji="0" lang="ru-RU" alt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7354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39656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0442934"/>
              </p:ext>
            </p:extLst>
          </p:nvPr>
        </p:nvGraphicFramePr>
        <p:xfrm>
          <a:off x="1074420" y="935421"/>
          <a:ext cx="7039610" cy="4720778"/>
        </p:xfrm>
        <a:graphic>
          <a:graphicData uri="http://schemas.openxmlformats.org/drawingml/2006/table">
            <a:tbl>
              <a:tblPr firstRow="1" firstCol="1" bandRow="1"/>
              <a:tblGrid>
                <a:gridCol w="3780790">
                  <a:extLst>
                    <a:ext uri="{9D8B030D-6E8A-4147-A177-3AD203B41FA5}">
                      <a16:colId xmlns:a16="http://schemas.microsoft.com/office/drawing/2014/main" val="2881617089"/>
                    </a:ext>
                  </a:extLst>
                </a:gridCol>
                <a:gridCol w="3258820">
                  <a:extLst>
                    <a:ext uri="{9D8B030D-6E8A-4147-A177-3AD203B41FA5}">
                      <a16:colId xmlns:a16="http://schemas.microsoft.com/office/drawing/2014/main" val="2808636432"/>
                    </a:ext>
                  </a:extLst>
                </a:gridCol>
              </a:tblGrid>
              <a:tr h="4720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ІІ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MinionPro-Regular"/>
                          <a:cs typeface="Times New Roman" panose="02020603050405020304" pitchFamily="18" charset="0"/>
                        </a:rPr>
                        <a:t>. Речь. Понимание речи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MinionPro-Regular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MinionPro-Regular"/>
                          <a:cs typeface="Times New Roman" panose="02020603050405020304" pitchFamily="18" charset="0"/>
                        </a:rPr>
                        <a:t>- откликается на имя, смотри сюда, смотри сюда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MinionPro-Regular"/>
                          <a:cs typeface="Times New Roman" panose="02020603050405020304" pitchFamily="18" charset="0"/>
                        </a:rPr>
                        <a:t>-где мама? где носик, глазки, ушки?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MinionPro-Regular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MinionPro-Regular"/>
                          <a:cs typeface="Times New Roman" panose="02020603050405020304" pitchFamily="18" charset="0"/>
                        </a:rPr>
                        <a:t>Дай (машинку, мячик)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MinionPro-Regular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MinionPro-Regular"/>
                          <a:cs typeface="Times New Roman" panose="02020603050405020304" pitchFamily="18" charset="0"/>
                        </a:rPr>
                        <a:t>Понимание предметных картинок.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MinionPro-Regular"/>
                          <a:cs typeface="Times New Roman" panose="02020603050405020304" pitchFamily="18" charset="0"/>
                        </a:rPr>
                        <a:t>Педагог показывает на картинке животного и спрашивает «где корова?». Ребенок соотносит картинку с игрушкой при выборе из 2,3,4.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MinionPro-Regular"/>
                          <a:cs typeface="Times New Roman" panose="02020603050405020304" pitchFamily="18" charset="0"/>
                        </a:rPr>
                        <a:t>Понимание глагольных картинок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MinionPro-Regular"/>
                          <a:cs typeface="Times New Roman" panose="02020603050405020304" pitchFamily="18" charset="0"/>
                        </a:rPr>
                        <a:t>Педагог показывает картинки с действиями и просит показать «Где мальчик кушает? (спит, пьет, сидит и т.д.)»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Собственная речь: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вопросы педагога не реагирует, продолжает свою деятельность.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Ребенок не реагирует.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Кратковременно, посмотрел на картинки, убежал, сел на пол. По глагольным картинкам ответов не дал.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Отмечается специфичность.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9876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31053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54830"/>
          </a:xfrm>
        </p:spPr>
        <p:txBody>
          <a:bodyPr>
            <a:normAutofit fontScale="90000"/>
          </a:bodyPr>
          <a:lstStyle/>
          <a:p>
            <a:endParaRPr lang="ru-RU" sz="9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0172995"/>
              </p:ext>
            </p:extLst>
          </p:nvPr>
        </p:nvGraphicFramePr>
        <p:xfrm>
          <a:off x="822960" y="1072056"/>
          <a:ext cx="7343577" cy="5910580"/>
        </p:xfrm>
        <a:graphic>
          <a:graphicData uri="http://schemas.openxmlformats.org/drawingml/2006/table">
            <a:tbl>
              <a:tblPr firstRow="1" firstCol="1" bandRow="1"/>
              <a:tblGrid>
                <a:gridCol w="3944043">
                  <a:extLst>
                    <a:ext uri="{9D8B030D-6E8A-4147-A177-3AD203B41FA5}">
                      <a16:colId xmlns:a16="http://schemas.microsoft.com/office/drawing/2014/main" val="2590344268"/>
                    </a:ext>
                  </a:extLst>
                </a:gridCol>
                <a:gridCol w="3399534">
                  <a:extLst>
                    <a:ext uri="{9D8B030D-6E8A-4147-A177-3AD203B41FA5}">
                      <a16:colId xmlns:a16="http://schemas.microsoft.com/office/drawing/2014/main" val="854111684"/>
                    </a:ext>
                  </a:extLst>
                </a:gridCol>
              </a:tblGrid>
              <a:tr h="2346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MinionPro-Regular"/>
                          <a:cs typeface="Times New Roman" panose="02020603050405020304" pitchFamily="18" charset="0"/>
                        </a:rPr>
                        <a:t>III</a:t>
                      </a: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MinionPro-Regular"/>
                          <a:cs typeface="Times New Roman" panose="02020603050405020304" pitchFamily="18" charset="0"/>
                        </a:rPr>
                        <a:t>. Предметная и игровая деятельность: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MinionPro-Regular"/>
                          <a:cs typeface="Times New Roman" panose="02020603050405020304" pitchFamily="18" charset="0"/>
                        </a:rPr>
                        <a:t> предметные, процессуально-игровые действия, сюжетная игра, пирамидку. Оценка уровня (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MinionPro-Regular"/>
                          <a:cs typeface="Times New Roman" panose="02020603050405020304" pitchFamily="18" charset="0"/>
                        </a:rPr>
                        <a:t>соответветсвует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MinionPro-Regular"/>
                          <a:cs typeface="Times New Roman" panose="02020603050405020304" pitchFamily="18" charset="0"/>
                        </a:rPr>
                        <a:t> норме или нет (примерно какому возрасту)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MinionPro-Regular"/>
                          <a:cs typeface="Times New Roman" panose="02020603050405020304" pitchFamily="18" charset="0"/>
                        </a:rPr>
                        <a:t>Качество игры: однообразная, бедная, фрагментарная, стереотипная, неадекватность игровых действий.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MinionPro-Regular"/>
                          <a:cs typeface="Times New Roman" panose="02020603050405020304" pitchFamily="18" charset="0"/>
                        </a:rPr>
                        <a:t>IV</a:t>
                      </a: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MinionPro-Regular"/>
                          <a:cs typeface="Times New Roman" panose="02020603050405020304" pitchFamily="18" charset="0"/>
                        </a:rPr>
                        <a:t>.Познавательная деятельность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MinionPro-Regular"/>
                          <a:cs typeface="Times New Roman" panose="02020603050405020304" pitchFamily="18" charset="0"/>
                        </a:rPr>
                        <a:t>: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MinionPro-Regular"/>
                          <a:cs typeface="Times New Roman" panose="02020603050405020304" pitchFamily="18" charset="0"/>
                        </a:rPr>
                        <a:t>Матрешка из 4-х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MinionPro-Regular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MinionPro-Regular"/>
                          <a:cs typeface="Times New Roman" panose="02020603050405020304" pitchFamily="18" charset="0"/>
                        </a:rPr>
                        <a:t>Строим башню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MinionPro-Regular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MinionPro-Regular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MinionPro-Regular"/>
                          <a:cs typeface="Times New Roman" panose="02020603050405020304" pitchFamily="18" charset="0"/>
                        </a:rPr>
                        <a:t>Конструирование (треугольник, квадрат, домик)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MinionPro-Regular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MinionPro-Regular"/>
                          <a:cs typeface="Times New Roman" panose="02020603050405020304" pitchFamily="18" charset="0"/>
                        </a:rPr>
                        <a:t>Соотнесение цветов (основные)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75" marR="46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Берет корзинки с животными, выставляет на стол.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Качество игры характеризуется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стериотипностью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Разбирает матрешку и собирает их ряд по величине.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 башню по образцу педагога, затем пытается самостоятельно повторить.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MinionPro-Regular"/>
                          <a:cs typeface="Times New Roman" panose="02020603050405020304" pitchFamily="18" charset="0"/>
                        </a:rPr>
                        <a:t>Конструирование из счетных палочек не выполнил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MinionPro-Regular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MinionPro-Regular"/>
                          <a:cs typeface="Times New Roman" panose="02020603050405020304" pitchFamily="18" charset="0"/>
                        </a:rPr>
                        <a:t>Основные цвета не соотносит.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675" marR="46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6660275"/>
                  </a:ext>
                </a:extLst>
              </a:tr>
              <a:tr h="8853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MinionPro-Regular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MinionPro-Regular"/>
                          <a:cs typeface="Times New Roman" panose="02020603050405020304" pitchFamily="18" charset="0"/>
                        </a:rPr>
                        <a:t>. Самообслуживание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MinionPro-Regular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75" marR="46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Одевается с помощью взрослого, сам не может снять шапку, трусы. В туалет ходит в сопровождении взрослого. В еде выборочен. Любит банан, рис, хлеб, мясо ест только куриное.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675" marR="46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7526658"/>
                  </a:ext>
                </a:extLst>
              </a:tr>
              <a:tr h="15646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MinionPro-Regular"/>
                          <a:cs typeface="Times New Roman" panose="02020603050405020304" pitchFamily="18" charset="0"/>
                        </a:rPr>
                        <a:t>Моторное развитие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MinionPro-Regular"/>
                          <a:cs typeface="Times New Roman" panose="02020603050405020304" pitchFamily="18" charset="0"/>
                        </a:rPr>
                        <a:t> педагог ЛФК в соответствии с МКФ и нормативов формирования моторных навыков.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MinionPro-Regular"/>
                          <a:cs typeface="Times New Roman" panose="02020603050405020304" pitchFamily="18" charset="0"/>
                        </a:rPr>
                        <a:t>- перемещениея по комнате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MinionPro-Regular"/>
                          <a:cs typeface="Times New Roman" panose="02020603050405020304" pitchFamily="18" charset="0"/>
                        </a:rPr>
                        <a:t>-перешагивание препятствий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MinionPro-Regular"/>
                          <a:cs typeface="Times New Roman" panose="02020603050405020304" pitchFamily="18" charset="0"/>
                        </a:rPr>
                        <a:t>- поднимается и спускается по лестнице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MinionPro-Regular"/>
                          <a:cs typeface="Times New Roman" panose="02020603050405020304" pitchFamily="18" charset="0"/>
                        </a:rPr>
                        <a:t>-ловит мяч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MinionPro-Regular"/>
                          <a:cs typeface="Times New Roman" panose="02020603050405020304" pitchFamily="18" charset="0"/>
                        </a:rPr>
                        <a:t>-спрыгивает с невысокой табуретки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MinionPro-Regular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MinionPro-Regular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MinionPro-Regular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75" marR="46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Мяч ловить не умеет, перешагивать через препятствие высотой 20 см. может, но делает насторожено. Поднимается и спускается по лестнице с опорой на перила. Прыгать с невысокой табуретки не умеет.</a:t>
                      </a:r>
                    </a:p>
                  </a:txBody>
                  <a:tcPr marL="46675" marR="46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0933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15186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774940"/>
          </a:xfrm>
        </p:spPr>
        <p:txBody>
          <a:bodyPr>
            <a:no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проведения обследования специалисты обсуждают его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совместно заполняя карту обследования. Каждый специалист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дает оценку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ребенка по своему направлению.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нарушением общения, социального взаимодействия и поведения.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ЗПР ОНР </a:t>
            </a: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ИРП (основные направления развивающей работы):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специальной развивающей программы для детей с легкими и умеренными расстройствами аутистического спектра: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-использовать метод имитации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эмоциональные и сенсорные игры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начальных форм коммуникации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ознакомить родителей с ИРП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51775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ИРП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r"/>
            <a:r>
              <a:rPr lang="ru-RU" dirty="0"/>
              <a:t>Утверждаю: «__» ________________ 202  г.</a:t>
            </a:r>
          </a:p>
          <a:p>
            <a:pPr algn="r"/>
            <a:r>
              <a:rPr lang="ru-RU" dirty="0"/>
              <a:t>                                                                     Методист (подпись)_________________________</a:t>
            </a:r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en-US" b="1" u="sng" dirty="0"/>
              <a:t>III</a:t>
            </a:r>
            <a:r>
              <a:rPr lang="ru-RU" b="1" u="sng" dirty="0"/>
              <a:t>. Содержание коррекционно-развивающего обучения</a:t>
            </a:r>
            <a:endParaRPr lang="ru-RU" dirty="0"/>
          </a:p>
          <a:p>
            <a:r>
              <a:rPr lang="ru-RU" b="1" dirty="0"/>
              <a:t>                             3. Коррекционно-развивающая программа</a:t>
            </a:r>
            <a:endParaRPr lang="ru-RU" dirty="0"/>
          </a:p>
          <a:p>
            <a:r>
              <a:rPr lang="ru-RU" b="1" dirty="0"/>
              <a:t>Дата составления программы                </a:t>
            </a:r>
            <a:r>
              <a:rPr lang="kk-KZ" b="1" u="sng" dirty="0"/>
              <a:t>г</a:t>
            </a:r>
            <a:endParaRPr lang="ru-RU" dirty="0"/>
          </a:p>
          <a:p>
            <a:r>
              <a:rPr lang="kk-KZ" b="1" u="sng" dirty="0"/>
              <a:t>Ребенок: </a:t>
            </a:r>
            <a:endParaRPr lang="ru-RU" dirty="0"/>
          </a:p>
          <a:p>
            <a:r>
              <a:rPr lang="ru-RU" b="1" dirty="0"/>
              <a:t>Возраст - .</a:t>
            </a:r>
            <a:endParaRPr lang="ru-RU" dirty="0"/>
          </a:p>
          <a:p>
            <a:r>
              <a:rPr lang="ru-RU" b="1" dirty="0"/>
              <a:t>Специалисты (профиль)</a:t>
            </a:r>
            <a:r>
              <a:rPr lang="kk-KZ" b="1" dirty="0"/>
              <a:t>.</a:t>
            </a:r>
            <a:r>
              <a:rPr lang="ru-RU" b="1" dirty="0"/>
              <a:t> (</a:t>
            </a:r>
            <a:r>
              <a:rPr lang="kk-KZ" b="1" dirty="0"/>
              <a:t>педагог-психолог</a:t>
            </a:r>
            <a:r>
              <a:rPr lang="ru-RU" b="1" dirty="0"/>
              <a:t>)                                                                                                                                                                        </a:t>
            </a:r>
            <a:endParaRPr lang="ru-RU" dirty="0"/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09136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7984158"/>
              </p:ext>
            </p:extLst>
          </p:nvPr>
        </p:nvGraphicFramePr>
        <p:xfrm>
          <a:off x="199697" y="1282262"/>
          <a:ext cx="7662040" cy="5518412"/>
        </p:xfrm>
        <a:graphic>
          <a:graphicData uri="http://schemas.openxmlformats.org/drawingml/2006/table">
            <a:tbl>
              <a:tblPr firstRow="1" firstCol="1" bandRow="1"/>
              <a:tblGrid>
                <a:gridCol w="1350173">
                  <a:extLst>
                    <a:ext uri="{9D8B030D-6E8A-4147-A177-3AD203B41FA5}">
                      <a16:colId xmlns:a16="http://schemas.microsoft.com/office/drawing/2014/main" val="3796801794"/>
                    </a:ext>
                  </a:extLst>
                </a:gridCol>
                <a:gridCol w="4135376">
                  <a:extLst>
                    <a:ext uri="{9D8B030D-6E8A-4147-A177-3AD203B41FA5}">
                      <a16:colId xmlns:a16="http://schemas.microsoft.com/office/drawing/2014/main" val="3247692148"/>
                    </a:ext>
                  </a:extLst>
                </a:gridCol>
                <a:gridCol w="1171957">
                  <a:extLst>
                    <a:ext uri="{9D8B030D-6E8A-4147-A177-3AD203B41FA5}">
                      <a16:colId xmlns:a16="http://schemas.microsoft.com/office/drawing/2014/main" val="3389230322"/>
                    </a:ext>
                  </a:extLst>
                </a:gridCol>
                <a:gridCol w="1004534">
                  <a:extLst>
                    <a:ext uri="{9D8B030D-6E8A-4147-A177-3AD203B41FA5}">
                      <a16:colId xmlns:a16="http://schemas.microsoft.com/office/drawing/2014/main" val="2972869403"/>
                    </a:ext>
                  </a:extLst>
                </a:gridCol>
              </a:tblGrid>
              <a:tr h="6343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Сроки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76" marR="4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Направления развивающей работы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Цели-ожидаемые результаты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76" marR="4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Отметка о достижении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76" marR="4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Примечание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76" marR="4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413160"/>
                  </a:ext>
                </a:extLst>
              </a:tr>
              <a:tr h="47720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цикл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3-6 м.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76" marR="4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b="1" i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I.Формирование</a:t>
                      </a:r>
                      <a:r>
                        <a:rPr lang="ru-RU" sz="1200" b="1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навыков коммуникации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Развитие простых форм контакта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1) откликается на имя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2) смотрит туда куда показывает взрослый (реакция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совместного внимания)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3) выполняет просьбу «Дай мне» с жестовой </a:t>
                      </a:r>
                      <a:r>
                        <a:rPr lang="ru-RU" sz="1200" b="0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поддержкой</a:t>
                      </a:r>
                      <a:r>
                        <a:rPr lang="ru-RU" sz="1200" b="0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4) выполняет просьбу «Дай мне» только по </a:t>
                      </a:r>
                      <a:r>
                        <a:rPr lang="ru-RU" sz="1200" b="0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словесной </a:t>
                      </a:r>
                      <a:r>
                        <a:rPr lang="ru-RU" sz="1200" b="0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инструкции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5) Выражает просьбу «Дай», используя глазной кон-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такт и жест.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kk-KZ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Стимуляция к подражанию и действиям взрослого, формирование предпосылок к совместной деятельности со взрослым;</a:t>
                      </a:r>
                      <a:endParaRPr lang="ru-RU" sz="1100" b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Ребенок будет постоянно или ограниченно:</a:t>
                      </a:r>
                      <a:endParaRPr lang="ru-RU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наблюдать за взрослым, позитивно и эмоционально реагировать на него и совместные действия с ним;</a:t>
                      </a:r>
                      <a:endParaRPr lang="ru-RU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устанавливать контакт, используя те или иные средства: взгляд в глаза, улыбка, смех, прикосновение, приближение, вокализации;</a:t>
                      </a:r>
                      <a:endParaRPr lang="ru-RU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подражать, взрослому: останавливается при паузе, повторяет вслед за взрослым, в том числе новые действия;</a:t>
                      </a:r>
                      <a:endParaRPr lang="ru-RU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понимать и следовать, хотя бы кратковременно и ограниченно, отдельным жестам и словам взрослого.</a:t>
                      </a:r>
                      <a:endParaRPr lang="ru-RU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76" marR="4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           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76" marR="4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76" marR="4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84731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43211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8463191"/>
              </p:ext>
            </p:extLst>
          </p:nvPr>
        </p:nvGraphicFramePr>
        <p:xfrm>
          <a:off x="935420" y="1923393"/>
          <a:ext cx="7431339" cy="4329513"/>
        </p:xfrm>
        <a:graphic>
          <a:graphicData uri="http://schemas.openxmlformats.org/drawingml/2006/table">
            <a:tbl>
              <a:tblPr firstRow="1" firstCol="1" bandRow="1"/>
              <a:tblGrid>
                <a:gridCol w="971057">
                  <a:extLst>
                    <a:ext uri="{9D8B030D-6E8A-4147-A177-3AD203B41FA5}">
                      <a16:colId xmlns:a16="http://schemas.microsoft.com/office/drawing/2014/main" val="4081775680"/>
                    </a:ext>
                  </a:extLst>
                </a:gridCol>
                <a:gridCol w="3847690">
                  <a:extLst>
                    <a:ext uri="{9D8B030D-6E8A-4147-A177-3AD203B41FA5}">
                      <a16:colId xmlns:a16="http://schemas.microsoft.com/office/drawing/2014/main" val="2616889352"/>
                    </a:ext>
                  </a:extLst>
                </a:gridCol>
                <a:gridCol w="1118523">
                  <a:extLst>
                    <a:ext uri="{9D8B030D-6E8A-4147-A177-3AD203B41FA5}">
                      <a16:colId xmlns:a16="http://schemas.microsoft.com/office/drawing/2014/main" val="602499809"/>
                    </a:ext>
                  </a:extLst>
                </a:gridCol>
                <a:gridCol w="1494069">
                  <a:extLst>
                    <a:ext uri="{9D8B030D-6E8A-4147-A177-3AD203B41FA5}">
                      <a16:colId xmlns:a16="http://schemas.microsoft.com/office/drawing/2014/main" val="2002120692"/>
                    </a:ext>
                  </a:extLst>
                </a:gridCol>
              </a:tblGrid>
              <a:tr h="4249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Сроки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Направления развивающей работы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Цели-ожидаемые результаты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Отметка о достижении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Примечание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1298693"/>
                  </a:ext>
                </a:extLst>
              </a:tr>
              <a:tr h="36121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Формирование эмоционально-игрового контакта со взрослыми.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Смягчение сенсорного и эмоционального дискомфорта;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Ребенок будет вовлечен в рутину занятий.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Кемаль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будет наблюдать и инициировать контакт, используя взгляд, прикосновения и жесты в играх «Мыльные пузыри», «Строим башню», «смешивание красок», «мытье посуды».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Кемаль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будет вовлекаться в совместную игру и подражать действиям взрослого в играх: «Мыльные пузыри», «Строим башню», «Смешивание красок», «Мытье посуды».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Ребенок будет выражать свои положительные эмоции, чувство удовлетворения (улыбаться, радоваться) от совместной игры со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взрослыми.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Ребенок научится прыгать на батуте,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качаться на качели, подниматься и спускаться по лестнице самостоятельно. Ребенок научится рассматривать картинки, карточки. Ребенок научится слушать различные музыкальные инструменты, воспринимать бытовые шумы.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1746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51499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743410"/>
          </a:xfrm>
        </p:spPr>
        <p:txBody>
          <a:bodyPr/>
          <a:lstStyle/>
          <a:p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ИРП достигнуты полностью. Ребенок не нуждается в дальнейшей помощи педагога-психолога.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коррекционно-развивающей работы оцениваются в</a:t>
            </a:r>
          </a:p>
          <a:p>
            <a:pPr marL="0" indent="0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баллах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– цели не достигнуты;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– цели достигнуты частично (25%);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2 - цели достигнуты не полностью (50%);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– цели достигнуты (100%)</a:t>
            </a: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0979" y="2175641"/>
            <a:ext cx="2984938" cy="369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1865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ru-RU" sz="2800" dirty="0">
              <a:solidFill>
                <a:srgbClr val="FF0000"/>
              </a:solidFill>
            </a:endParaRPr>
          </a:p>
          <a:p>
            <a:pPr algn="ctr"/>
            <a:endParaRPr lang="ru-RU" sz="28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2800" dirty="0">
                <a:solidFill>
                  <a:srgbClr val="FF0000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846013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54371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специальных педагогических условий  и получение государственной услуги для детей с ограниченными возможностями в условиях КППК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59" y="830317"/>
            <a:ext cx="7543801" cy="5038777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данном случае КППК области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</a:t>
            </a:r>
            <a:r>
              <a:rPr lang="kk-K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ісу </a:t>
            </a:r>
            <a:r>
              <a:rPr lang="kk-KZ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руководствуются следующими нормативно-правовыми актами:</a:t>
            </a:r>
          </a:p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«О социальной и медико-педагогической коррекционной поддержке детей с ограниченными возможностями», «Об образовании», «О правах ребенка», «О социальной защите инвалидов в РК».</a:t>
            </a:r>
          </a:p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Приказа Министра просвещения Республики Казахстан «Типовые правила деятельности специальных организаций образования» от 31 августа 2022 года № 385.</a:t>
            </a:r>
          </a:p>
          <a:p>
            <a:pPr algn="just"/>
            <a:r>
              <a:rPr lang="kk-KZ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следующими методическими рекомендациями:</a:t>
            </a:r>
            <a:endParaRPr lang="kk-KZ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Методическими рекомендациями  «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Организационно-методические основы междисциплинарной командной оценки и индивидуально-развивающих программ для детей с ограниченными возможностями»  авторы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А.Ерсарина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З.Джангельдинова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Ранняя помощь детям и их семьям: траектория профессионального роста: сборник статей II Международной науч.-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конференции, Санкт-Петербург, 6-8 ноября 2019 года</a:t>
            </a:r>
          </a:p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Особый ребенок. Исследования и опыт помощи.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Вып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6–7[Электронный ресурс] : науч.-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сб. / Сост. М. С. Шапиро. </a:t>
            </a:r>
          </a:p>
          <a:p>
            <a:pPr algn="just"/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Ерсарина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А.К., Токарева А.С.,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Куттыбаева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Ж.К. Оказание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комплексной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 семье ребенка с инвалидностью на принципах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Международной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классификации функционирования и ограничений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жизнедеятельности и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здоровья.- 2021г. (электронный ресурс https://www.special-edu.kz/.).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1416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393" y="220717"/>
            <a:ext cx="8261131" cy="1524003"/>
          </a:xfrm>
        </p:spPr>
        <p:txBody>
          <a:bodyPr>
            <a:normAutofit fontScale="90000"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полно осуществить оценку актуального состояния ребенка, с учетом выше обозначенных положений, позволяет международная классификация функционирования, ограничений жизнедеятельности и здоровья детей  (МКФ), которая дает возможность точно описать состояние здоровья на различных возрастных этапах.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</a:t>
            </a: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ісу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оценку психофизического развития ребенка с ограниченными возможностями осуществляют специальный педагог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олигофренопедагог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сурдопедагог, тифлопедагог, учитель-логопед), педагог-психолог, педагог/инструктор ЛФК, социальный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педагог. Специалисты КППК нашей области  в годовом планировании  предусматривали проведение различных мероприятий по внедрению МКФ  в условиях КППК.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93885"/>
              </p:ext>
            </p:extLst>
          </p:nvPr>
        </p:nvGraphicFramePr>
        <p:xfrm>
          <a:off x="924909" y="1744720"/>
          <a:ext cx="7441852" cy="4617024"/>
        </p:xfrm>
        <a:graphic>
          <a:graphicData uri="http://schemas.openxmlformats.org/drawingml/2006/table">
            <a:tbl>
              <a:tblPr firstRow="1" firstCol="1" bandRow="1"/>
              <a:tblGrid>
                <a:gridCol w="560808">
                  <a:extLst>
                    <a:ext uri="{9D8B030D-6E8A-4147-A177-3AD203B41FA5}">
                      <a16:colId xmlns:a16="http://schemas.microsoft.com/office/drawing/2014/main" val="890118723"/>
                    </a:ext>
                  </a:extLst>
                </a:gridCol>
                <a:gridCol w="2450917">
                  <a:extLst>
                    <a:ext uri="{9D8B030D-6E8A-4147-A177-3AD203B41FA5}">
                      <a16:colId xmlns:a16="http://schemas.microsoft.com/office/drawing/2014/main" val="333285372"/>
                    </a:ext>
                  </a:extLst>
                </a:gridCol>
                <a:gridCol w="1049351">
                  <a:extLst>
                    <a:ext uri="{9D8B030D-6E8A-4147-A177-3AD203B41FA5}">
                      <a16:colId xmlns:a16="http://schemas.microsoft.com/office/drawing/2014/main" val="1750061986"/>
                    </a:ext>
                  </a:extLst>
                </a:gridCol>
                <a:gridCol w="1804302">
                  <a:extLst>
                    <a:ext uri="{9D8B030D-6E8A-4147-A177-3AD203B41FA5}">
                      <a16:colId xmlns:a16="http://schemas.microsoft.com/office/drawing/2014/main" val="2489932463"/>
                    </a:ext>
                  </a:extLst>
                </a:gridCol>
                <a:gridCol w="1576474">
                  <a:extLst>
                    <a:ext uri="{9D8B030D-6E8A-4147-A177-3AD203B41FA5}">
                      <a16:colId xmlns:a16="http://schemas.microsoft.com/office/drawing/2014/main" val="2286096581"/>
                    </a:ext>
                  </a:extLst>
                </a:gridCol>
              </a:tblGrid>
              <a:tr h="12660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9" marR="64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КППК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9" marR="64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Прошли курсы руководителей кол-во человек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9" marR="64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роведенных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поскурсовых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работ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(семинары, круглые столы) в 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КППК,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работа с родителями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9" marR="64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проведенных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междисциплинарных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командных оценок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рамках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МКФ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9" marR="64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4760969"/>
                  </a:ext>
                </a:extLst>
              </a:tr>
              <a:tr h="2022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9" marR="64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КППК1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г.Талдыкорган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9" marR="64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9" marR="64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9" marR="64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9" marR="64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690941"/>
                  </a:ext>
                </a:extLst>
              </a:tr>
              <a:tr h="2022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9" marR="64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КППК2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г.Текели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9" marR="64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9" marR="64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9" marR="64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9" marR="64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6614704"/>
                  </a:ext>
                </a:extLst>
              </a:tr>
              <a:tr h="3203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9" marR="64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КППК 3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Каратальский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9" marR="64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9" marR="64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9" marR="64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9" marR="64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2408888"/>
                  </a:ext>
                </a:extLst>
              </a:tr>
              <a:tr h="3203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9" marR="64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КППК4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Сарканский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9" marR="64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9" marR="64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9" marR="64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9" marR="64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4674151"/>
                  </a:ext>
                </a:extLst>
              </a:tr>
              <a:tr h="3203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9" marR="64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КППК5 Алакольский район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9" marR="64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9" marR="64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9" marR="64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9" marR="64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0253976"/>
                  </a:ext>
                </a:extLst>
              </a:tr>
              <a:tr h="3203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9" marR="64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КППК 6 Аксуйский район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9" marR="64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9" marR="64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9" marR="64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9" marR="64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3654228"/>
                  </a:ext>
                </a:extLst>
              </a:tr>
              <a:tr h="3203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9" marR="64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КППК 7 Панфиловский район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9" marR="64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9" marR="64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9" marR="64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9" marR="64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8752051"/>
                  </a:ext>
                </a:extLst>
              </a:tr>
              <a:tr h="3203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9" marR="64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КППК 8 Ескельдинский район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9" marR="64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9" marR="64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9" marR="64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9" marR="64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506349"/>
                  </a:ext>
                </a:extLst>
              </a:tr>
              <a:tr h="3203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9" marR="64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КППК 9 Кербулакскй район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9" marR="64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9" marR="64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9" marR="64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9" marR="64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7209229"/>
                  </a:ext>
                </a:extLst>
              </a:tr>
              <a:tr h="3203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9" marR="64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КППК 10 Коксуйский район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9" marR="64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9" marR="64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9" marR="64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9" marR="64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0087232"/>
                  </a:ext>
                </a:extLst>
              </a:tr>
              <a:tr h="2022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9" marR="64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9" marR="64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9" marR="64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9" marR="64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9" marR="64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472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9624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43861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междисциплинарной командной оценки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59" y="725215"/>
            <a:ext cx="7543801" cy="542333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проведении междисциплинарной командной оценки специалисты КППК ставят перед собой следующие цели: определение особых образовательных потребностей ребенка, нацелить приоритетные пути коррекционно-развивающей программы, для реализации данной программы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пределить наиболее эффективные методы специальной психолого-педагогической поддержки.</a:t>
            </a: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исследование особенностей и оценка проблем различных сторон психического развития ребенка: сенсорного, моторного, социально-коммуникативного, умственного и речевого;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определение влияния нарушений здоровья и факторов среды на активность и участие ребенка в различных видах деятельности;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выявление потенциальных возможностей и сильных сторон развития ребенка;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установление запросов, возможностей и ресурсов семьи ребенка для участия в развивающей работе с ребенком;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определение особых образовательных потребностей, объема помощи и услуг ребенку и его семье;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разработка рекомендаций по развитию, обучению и воспитанию ребенка для специалистов и родителей;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7) составление индивидуально-развивающих программ для детей.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614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806472"/>
          </a:xfrm>
        </p:spPr>
        <p:txBody>
          <a:bodyPr>
            <a:no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Приказа Министра просвещения Республики Казахстан «Типовые правила деятельности специальных организаций образования» от 31 августа 2022 года №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385 показания для проведения междисциплинарной командной оценки подлежат следующие категории детей: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4904036"/>
              </p:ext>
            </p:extLst>
          </p:nvPr>
        </p:nvGraphicFramePr>
        <p:xfrm>
          <a:off x="1450427" y="1187670"/>
          <a:ext cx="6999890" cy="5022216"/>
        </p:xfrm>
        <a:graphic>
          <a:graphicData uri="http://schemas.openxmlformats.org/drawingml/2006/table">
            <a:tbl>
              <a:tblPr firstRow="1" firstCol="1" bandRow="1"/>
              <a:tblGrid>
                <a:gridCol w="373028">
                  <a:extLst>
                    <a:ext uri="{9D8B030D-6E8A-4147-A177-3AD203B41FA5}">
                      <a16:colId xmlns:a16="http://schemas.microsoft.com/office/drawing/2014/main" val="102623402"/>
                    </a:ext>
                  </a:extLst>
                </a:gridCol>
                <a:gridCol w="1746789">
                  <a:extLst>
                    <a:ext uri="{9D8B030D-6E8A-4147-A177-3AD203B41FA5}">
                      <a16:colId xmlns:a16="http://schemas.microsoft.com/office/drawing/2014/main" val="2839990217"/>
                    </a:ext>
                  </a:extLst>
                </a:gridCol>
                <a:gridCol w="1304099">
                  <a:extLst>
                    <a:ext uri="{9D8B030D-6E8A-4147-A177-3AD203B41FA5}">
                      <a16:colId xmlns:a16="http://schemas.microsoft.com/office/drawing/2014/main" val="1241771751"/>
                    </a:ext>
                  </a:extLst>
                </a:gridCol>
                <a:gridCol w="3575974">
                  <a:extLst>
                    <a:ext uri="{9D8B030D-6E8A-4147-A177-3AD203B41FA5}">
                      <a16:colId xmlns:a16="http://schemas.microsoft.com/office/drawing/2014/main" val="2982188415"/>
                    </a:ext>
                  </a:extLst>
                </a:gridCol>
              </a:tblGrid>
              <a:tr h="2024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43" marR="52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Категория детей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43" marR="52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Возраст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43" marR="52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Заключение ПМПК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43" marR="52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1102900"/>
                  </a:ext>
                </a:extLst>
              </a:tr>
              <a:tr h="3947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43" marR="52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Дети раннего возраста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43" marR="52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0-3 года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43" marR="52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Кроме ЗРР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43" marR="52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1879344"/>
                  </a:ext>
                </a:extLst>
              </a:tr>
              <a:tr h="23684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43" marR="52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Дети дошкольного возраста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43" marR="52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3-6 лет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43" marR="52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Нарушения общения и социального взаимодействия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Нарушения опорно-двигательного аппарата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Нарушения интеллекта (умеренная и тяжелая умственная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отсталость)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Сложные нарушения (сочетание более 2-х нарушений 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развитии)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Выраженные нарушения зрения, слуха (при наличии инвалидности)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43" marR="52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4337777"/>
                  </a:ext>
                </a:extLst>
              </a:tr>
              <a:tr h="15789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43" marR="52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Дети школьного возраста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43" marR="52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6-18 лет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43" marR="52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Сложные нарушения (сочетание более 2-х нарушений 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развитии)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Нарушения зрения, слуха,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опорно-двигательного аппарата, интеллекта (умеренная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 тяжелая УО) при наличии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инвалидности.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43" marR="52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52355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367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525517"/>
            <a:ext cx="7543800" cy="1460938"/>
          </a:xfrm>
        </p:spPr>
        <p:txBody>
          <a:bodyPr>
            <a:normAutofit fontScale="90000"/>
          </a:bodyPr>
          <a:lstStyle/>
          <a:p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ПРОВЕДЕНИЯ МЕЖДИСЦИПЛИНАРНОЙ КОМАНДНОЙ ОЦЕНКИ</a:t>
            </a:r>
            <a:b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Первичный сбор информации и изучение документации. Ребенок дошкольного возраста с нарушением общения, социального взаимодействия и поведения. ЗПР ОНР 1уровня. Затем пригласили на первую встречу родителей без ребенка. Подписываем договор с родителями.</a:t>
            </a:r>
            <a:b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33582" y="1460500"/>
            <a:ext cx="3481124" cy="4408488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29655" y="1629103"/>
            <a:ext cx="3563007" cy="423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49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115614"/>
            <a:ext cx="7543800" cy="1439917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этап междисциплинарной командной оценки предполагает, что ведущий специалист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приглашает на индивидуальное обследование, напоминает родителям о необходимости принести заполненную анкету и опросник «Сенсорный профиль»  для детей раннего возраста – опросник KID CDI шкалы. Также специалист запрашивает у социального педагога данные о ребенке и его семье, краткую историю развития ребенка и изучает их.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22325" y="1487148"/>
            <a:ext cx="3703638" cy="4250416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64075" y="1765738"/>
            <a:ext cx="3702050" cy="397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14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7118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беседы с мамой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Кемаля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рамках МКФ (Активность и участие)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66952" y="1229711"/>
            <a:ext cx="3559010" cy="3489434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64075" y="1133312"/>
            <a:ext cx="3702050" cy="4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81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1293</TotalTime>
  <Words>4059</Words>
  <Application>Microsoft Office PowerPoint</Application>
  <PresentationFormat>Экран (4:3)</PresentationFormat>
  <Paragraphs>479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MinionPro-Regular</vt:lpstr>
      <vt:lpstr>Times New Roman</vt:lpstr>
      <vt:lpstr>Ретро</vt:lpstr>
      <vt:lpstr>РЕСПУБЛИКАНСКАЯ АВГУСТОВСКАЯ КОНФЕРЕНЦИЯ</vt:lpstr>
      <vt:lpstr>Социально-педагогическая модель реабилитации детей с ограниченными возможностями в условиях КППК</vt:lpstr>
      <vt:lpstr>Создание специальных педагогических условий  и получение государственной услуги для детей с ограниченными возможностями в условиях КППК</vt:lpstr>
      <vt:lpstr>Наиболее полно осуществить оценку актуального состояния ребенка, с учетом выше обозначенных положений, позволяет международная классификация функционирования, ограничений жизнедеятельности и здоровья детей  (МКФ), которая дает возможность точно описать состояние здоровья на различных возрастных этапах.  В области Жетісу оценку психофизического развития ребенка с ограниченными возможностями осуществляют специальный педагог (олигофренопедагог, сурдопедагог, тифлопедагог, учитель-логопед), педагог-психолог, педагог/инструктор ЛФК, социальный педагог. Специалисты КППК нашей области  в годовом планировании  предусматривали проведение различных мероприятий по внедрению МКФ  в условиях КППК. </vt:lpstr>
      <vt:lpstr>Цели и задачи междисциплинарной командной оценки</vt:lpstr>
      <vt:lpstr>Согласно Приказа Министра просвещения Республики Казахстан «Типовые правила деятельности специальных организаций образования» от 31 августа 2022 года № 385 показания для проведения междисциплинарной командной оценки подлежат следующие категории детей: </vt:lpstr>
      <vt:lpstr>ЭТАПЫ ПРОВЕДЕНИЯ МЕЖДИСЦИПЛИНАРНОЙ КОМАНДНОЙ ОЦЕНКИ 1. Первичный сбор информации и изучение документации. Ребенок дошкольного возраста с нарушением общения, социального взаимодействия и поведения. ЗПР ОНР 1уровня. Затем пригласили на первую встречу родителей без ребенка. Подписываем договор с родителями. </vt:lpstr>
      <vt:lpstr>Второй этап междисциплинарной командной оценки предполагает, что ведущий специалист приглашает на индивидуальное обследование, напоминает родителям о необходимости принести заполненную анкету и опросник «Сенсорный профиль»  для детей раннего возраста – опросник KID CDI шкалы. Также специалист запрашивает у социального педагога данные о ребенке и его семье, краткую историю развития ребенка и изучает их. </vt:lpstr>
      <vt:lpstr>План беседы с мамой Кемаля в рамках МКФ (Активность и участие) </vt:lpstr>
      <vt:lpstr>Продолжение план беседы с мамой Кемаля в рамках МКФ (Активность и участие) </vt:lpstr>
      <vt:lpstr>Продолжение план беседы с мамой Кемаля в рамках МКФ (Активность и участие) </vt:lpstr>
      <vt:lpstr>Продолжение план беседы с мамой Кемаля в рамках МКФ (Активность и участие) </vt:lpstr>
      <vt:lpstr>Продолжение план беседы с мамой Кемаля в рамках МКФ (Активность и участие) </vt:lpstr>
      <vt:lpstr>Факторы окружающей среды (е) </vt:lpstr>
      <vt:lpstr>Результаты беседы с родителями по МКФ</vt:lpstr>
      <vt:lpstr>Результаты беседы с родителями по МКФ факторы окружающей среды</vt:lpstr>
      <vt:lpstr> Опросник «Сенсорный профиль» </vt:lpstr>
      <vt:lpstr>Продолжение  опросника «Сенсорный профиль» </vt:lpstr>
      <vt:lpstr>  Оценка выполнение деятельности (COMP) оценка степени выполнения, важности и удовлетворенности навыком вашего ребенка  </vt:lpstr>
      <vt:lpstr>Предварительное заключение ведущего специалиста.</vt:lpstr>
      <vt:lpstr>ІІІ-этап.  Междисциплинарнарная  командная  оценка. Протокол К/О в рамках МКФ Ф.И.ребенка Яконов Кемаль 3 года и 5 м.</vt:lpstr>
      <vt:lpstr>Презентация PowerPoint</vt:lpstr>
      <vt:lpstr>Презентация PowerPoint</vt:lpstr>
      <vt:lpstr>После проведения обследования специалисты обсуждают его результаты, совместно заполняя карту обследования. Каждый специалист дает оценку развития ребенка по своему направлению.</vt:lpstr>
      <vt:lpstr>ИРП</vt:lpstr>
      <vt:lpstr>Презентация PowerPoint</vt:lpstr>
      <vt:lpstr>Презентация PowerPoint</vt:lpstr>
      <vt:lpstr>Цели и задачи ИРП достигнуты полностью. Ребенок не нуждается в дальнейшей помощи педагога-психолога.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82</cp:revision>
  <dcterms:created xsi:type="dcterms:W3CDTF">2023-07-01T03:30:31Z</dcterms:created>
  <dcterms:modified xsi:type="dcterms:W3CDTF">2023-07-11T10:18:28Z</dcterms:modified>
</cp:coreProperties>
</file>